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1"/>
  </p:notesMasterIdLst>
  <p:handoutMasterIdLst>
    <p:handoutMasterId r:id="rId22"/>
  </p:handoutMasterIdLst>
  <p:sldIdLst>
    <p:sldId id="546" r:id="rId2"/>
    <p:sldId id="547" r:id="rId3"/>
    <p:sldId id="564" r:id="rId4"/>
    <p:sldId id="548" r:id="rId5"/>
    <p:sldId id="550" r:id="rId6"/>
    <p:sldId id="551" r:id="rId7"/>
    <p:sldId id="552" r:id="rId8"/>
    <p:sldId id="553" r:id="rId9"/>
    <p:sldId id="565" r:id="rId10"/>
    <p:sldId id="566" r:id="rId11"/>
    <p:sldId id="555" r:id="rId12"/>
    <p:sldId id="556" r:id="rId13"/>
    <p:sldId id="558" r:id="rId14"/>
    <p:sldId id="559" r:id="rId15"/>
    <p:sldId id="567" r:id="rId16"/>
    <p:sldId id="560" r:id="rId17"/>
    <p:sldId id="561" r:id="rId18"/>
    <p:sldId id="562" r:id="rId19"/>
    <p:sldId id="563" r:id="rId20"/>
  </p:sldIdLst>
  <p:sldSz cx="9144000" cy="6858000" type="screen4x3"/>
  <p:notesSz cx="6934200" cy="9220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45E00"/>
    <a:srgbClr val="663300"/>
    <a:srgbClr val="6B3509"/>
    <a:srgbClr val="000000"/>
    <a:srgbClr val="753A09"/>
    <a:srgbClr val="CC9900"/>
    <a:srgbClr val="FFCC99"/>
    <a:srgbClr val="FFFFCC"/>
    <a:srgbClr val="B1560E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1" autoAdjust="0"/>
    <p:restoredTop sz="93049" autoAdjust="0"/>
  </p:normalViewPr>
  <p:slideViewPr>
    <p:cSldViewPr>
      <p:cViewPr varScale="1">
        <p:scale>
          <a:sx n="69" d="100"/>
          <a:sy n="69" d="100"/>
        </p:scale>
        <p:origin x="-14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2616" y="-108"/>
      </p:cViewPr>
      <p:guideLst>
        <p:guide orient="horz" pos="2904"/>
        <p:guide pos="2186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4838744" cy="45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1" rIns="92263" bIns="46131" numCol="1" anchor="t" anchorCtr="0" compatLnSpc="1">
            <a:prstTxWarp prst="textNoShape">
              <a:avLst/>
            </a:prstTxWarp>
          </a:bodyPr>
          <a:lstStyle>
            <a:lvl1pPr defTabSz="920614">
              <a:defRPr sz="1200">
                <a:latin typeface="Calibri" pitchFamily="34" charset="0"/>
              </a:defRPr>
            </a:lvl1pPr>
          </a:lstStyle>
          <a:p>
            <a:r>
              <a:rPr lang="en-US" smtClean="0"/>
              <a:t>Institute Council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926983" y="0"/>
            <a:ext cx="3005619" cy="45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1" rIns="92263" bIns="46131" numCol="1" anchor="t" anchorCtr="0" compatLnSpc="1">
            <a:prstTxWarp prst="textNoShape">
              <a:avLst/>
            </a:prstTxWarp>
          </a:bodyPr>
          <a:lstStyle>
            <a:lvl1pPr algn="r" defTabSz="920614">
              <a:defRPr sz="1200">
                <a:latin typeface="Calibri" pitchFamily="34" charset="0"/>
              </a:defRPr>
            </a:lvl1pPr>
          </a:lstStyle>
          <a:p>
            <a:fld id="{72A84DF0-5DE0-4A00-B83B-EDF15A8DE1C7}" type="datetime4">
              <a:rPr lang="en-US"/>
              <a:pPr/>
              <a:t>September 6, 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8758876"/>
            <a:ext cx="6209589" cy="45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1" rIns="92263" bIns="46131" numCol="1" anchor="b" anchorCtr="0" compatLnSpc="1">
            <a:prstTxWarp prst="textNoShape">
              <a:avLst/>
            </a:prstTxWarp>
          </a:bodyPr>
          <a:lstStyle>
            <a:lvl1pPr defTabSz="920614">
              <a:defRPr sz="1200">
                <a:latin typeface="Calibri" pitchFamily="34" charset="0"/>
              </a:defRPr>
            </a:lvl1pPr>
          </a:lstStyle>
          <a:p>
            <a:r>
              <a:rPr lang="en-US"/>
              <a:t>Dr. James G. Miller, Senior Vice President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926983" y="8758876"/>
            <a:ext cx="3005619" cy="45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1" rIns="92263" bIns="46131" numCol="1" anchor="b" anchorCtr="0" compatLnSpc="1">
            <a:prstTxWarp prst="textNoShape">
              <a:avLst/>
            </a:prstTxWarp>
          </a:bodyPr>
          <a:lstStyle>
            <a:lvl1pPr algn="r" defTabSz="920614">
              <a:defRPr sz="1200">
                <a:latin typeface="Calibri" pitchFamily="34" charset="0"/>
              </a:defRPr>
            </a:lvl1pPr>
          </a:lstStyle>
          <a:p>
            <a:fld id="{E09FDA80-9A1D-4035-93C2-7DBBFCA4345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3005620" cy="45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1" rIns="92263" bIns="46131" numCol="1" anchor="t" anchorCtr="0" compatLnSpc="1">
            <a:prstTxWarp prst="textNoShape">
              <a:avLst/>
            </a:prstTxWarp>
          </a:bodyPr>
          <a:lstStyle>
            <a:lvl1pPr defTabSz="920614">
              <a:defRPr sz="1200">
                <a:latin typeface="Calibri" pitchFamily="34" charset="0"/>
              </a:defRPr>
            </a:lvl1pPr>
          </a:lstStyle>
          <a:p>
            <a:r>
              <a:rPr lang="en-US"/>
              <a:t>EMCS 2010-2011 Budget Hearing Presentation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26983" y="0"/>
            <a:ext cx="3005619" cy="45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1" rIns="92263" bIns="46131" numCol="1" anchor="t" anchorCtr="0" compatLnSpc="1">
            <a:prstTxWarp prst="textNoShape">
              <a:avLst/>
            </a:prstTxWarp>
          </a:bodyPr>
          <a:lstStyle>
            <a:lvl1pPr algn="r" defTabSz="920614">
              <a:defRPr sz="1200">
                <a:latin typeface="Calibri" pitchFamily="34" charset="0"/>
              </a:defRPr>
            </a:lvl1pPr>
          </a:lstStyle>
          <a:p>
            <a:fld id="{4CB6D3C5-8BD1-43C2-BD5D-FF50CC55AEE7}" type="datetime4">
              <a:rPr lang="en-US"/>
              <a:pPr/>
              <a:t>September 6, 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692150"/>
            <a:ext cx="4611688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4" rIns="91426" bIns="4571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94222" y="4380226"/>
            <a:ext cx="5545761" cy="4147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1" rIns="92263" bIns="461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2" y="8758876"/>
            <a:ext cx="3005620" cy="45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1" rIns="92263" bIns="46131" numCol="1" anchor="b" anchorCtr="0" compatLnSpc="1">
            <a:prstTxWarp prst="textNoShape">
              <a:avLst/>
            </a:prstTxWarp>
          </a:bodyPr>
          <a:lstStyle>
            <a:lvl1pPr defTabSz="920614">
              <a:defRPr sz="1200">
                <a:latin typeface="Calibri" pitchFamily="34" charset="0"/>
              </a:defRPr>
            </a:lvl1pPr>
          </a:lstStyle>
          <a:p>
            <a:r>
              <a:rPr lang="en-US"/>
              <a:t>Dr. James G. Miller, Senior Vice President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26983" y="8758876"/>
            <a:ext cx="3005619" cy="45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1" rIns="92263" bIns="46131" numCol="1" anchor="b" anchorCtr="0" compatLnSpc="1">
            <a:prstTxWarp prst="textNoShape">
              <a:avLst/>
            </a:prstTxWarp>
          </a:bodyPr>
          <a:lstStyle>
            <a:lvl1pPr algn="r" defTabSz="920614">
              <a:defRPr sz="1200">
                <a:latin typeface="Calibri" pitchFamily="34" charset="0"/>
              </a:defRPr>
            </a:lvl1pPr>
          </a:lstStyle>
          <a:p>
            <a:fld id="{D9D5BF8E-F478-4B5C-BE9A-3D79785DB5A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Institute Council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809DE818-C312-4BC5-A1AA-B80963FCE1A8}" type="datetime4">
              <a:rPr lang="en-US" smtClean="0"/>
              <a:pPr>
                <a:defRPr/>
              </a:pPr>
              <a:t>September 6, 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Dr. James G. Miller, Senior Vice President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1DBAE8D-5D7F-45E0-8CA4-8DEF85E945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ader Placeholder 1"/>
          <p:cNvSpPr>
            <a:spLocks noGrp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smtClean="0"/>
              <a:t>Institute Council</a:t>
            </a:r>
            <a:endParaRPr lang="en-US" dirty="0"/>
          </a:p>
        </p:txBody>
      </p:sp>
      <p:sp>
        <p:nvSpPr>
          <p:cNvPr id="5" name="Date Placeholder 2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E51587A-D700-4F83-85C7-AB8C3600643C}" type="datetime2">
              <a:rPr lang="en-US"/>
              <a:pPr/>
              <a:t>Tuesday, September 06, 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James G. Miller, Senior Vice President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1E0C94-2938-43CE-90C5-0546A2C39E67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5519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62050" y="690563"/>
            <a:ext cx="4611688" cy="34591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1939" name="Rectangle 3"/>
          <p:cNvSpPr>
            <a:spLocks noGrp="1"/>
          </p:cNvSpPr>
          <p:nvPr>
            <p:ph type="body" idx="1"/>
          </p:nvPr>
        </p:nvSpPr>
        <p:spPr>
          <a:xfrm>
            <a:off x="923925" y="4379914"/>
            <a:ext cx="5086350" cy="4149725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Within the top 12 largest private universities in the US (FT UG enrollment)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Category of One to Innovation University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50% of all alumni graduated in the past 20 years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Market forces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 economy, competition, demographic, government policy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ader Placeholder 1"/>
          <p:cNvSpPr>
            <a:spLocks noGrp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smtClean="0"/>
              <a:t>Institute Council</a:t>
            </a:r>
            <a:endParaRPr lang="en-US" dirty="0"/>
          </a:p>
        </p:txBody>
      </p:sp>
      <p:sp>
        <p:nvSpPr>
          <p:cNvPr id="5" name="Date Placeholder 2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E51587A-D700-4F83-85C7-AB8C3600643C}" type="datetime2">
              <a:rPr lang="en-US"/>
              <a:pPr/>
              <a:t>Tuesday, September 06, 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James G. Miller, Senior Vice President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1E0C94-2938-43CE-90C5-0546A2C39E67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5519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62050" y="690563"/>
            <a:ext cx="4611688" cy="34591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1939" name="Rectangle 3"/>
          <p:cNvSpPr>
            <a:spLocks noGrp="1"/>
          </p:cNvSpPr>
          <p:nvPr>
            <p:ph type="body" idx="1"/>
          </p:nvPr>
        </p:nvSpPr>
        <p:spPr>
          <a:xfrm>
            <a:off x="923925" y="4379914"/>
            <a:ext cx="5086350" cy="4149725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Within the top 12 largest private universities in the US (FT UG enrollment)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Category of One to Innovation University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50% of all alumni graduated in the past 20 years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Market forces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 economy, competition, demographic, government policy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lowered admit rate 1.6% for freshmen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continue to grow % out-of-state applications, but the conversion is lower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progress on gender balance but it is still too low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diversity – good progress in the past year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distribution – pretty well on-target, but SCOB and NTID are slightly below expectation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persistence – within year is the best ever; but summer is important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Institute Council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809DE818-C312-4BC5-A1AA-B80963FCE1A8}" type="datetime4">
              <a:rPr lang="en-US" smtClean="0"/>
              <a:pPr>
                <a:defRPr/>
              </a:pPr>
              <a:t>September 6, 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Dr. James G. Miller, Senior Vice President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1DBAE8D-5D7F-45E0-8CA4-8DEF85E945D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Mobility challenges increase in a down economy</a:t>
            </a:r>
          </a:p>
          <a:p>
            <a:r>
              <a:rPr lang="en-US" dirty="0" smtClean="0"/>
              <a:t>Competitors are more reputable and financially more able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Institute Council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809DE818-C312-4BC5-A1AA-B80963FCE1A8}" type="datetime4">
              <a:rPr lang="en-US" smtClean="0"/>
              <a:pPr>
                <a:defRPr/>
              </a:pPr>
              <a:t>September 6, 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Dr. James G. Miller, Senior Vice President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1DBAE8D-5D7F-45E0-8CA4-8DEF85E945D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Projected a 1.5% yield decline for freshmen</a:t>
            </a:r>
          </a:p>
          <a:p>
            <a:r>
              <a:rPr lang="en-US" dirty="0" smtClean="0"/>
              <a:t>	ED = .3 to .4 of decline</a:t>
            </a:r>
          </a:p>
          <a:p>
            <a:r>
              <a:rPr lang="en-US" dirty="0" smtClean="0"/>
              <a:t>	Geographic distribution = .2 to .3 of decline</a:t>
            </a:r>
          </a:p>
          <a:p>
            <a:r>
              <a:rPr lang="en-US" dirty="0" smtClean="0"/>
              <a:t>	Economy/price/competition = .6 to .7 of decline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Institute Council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809DE818-C312-4BC5-A1AA-B80963FCE1A8}" type="datetime4">
              <a:rPr lang="en-US" smtClean="0"/>
              <a:pPr>
                <a:defRPr/>
              </a:pPr>
              <a:t>September 6, 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Dr. James G. Miller, Senior Vice President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1DBAE8D-5D7F-45E0-8CA4-8DEF85E945D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Institute Council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809DE818-C312-4BC5-A1AA-B80963FCE1A8}" type="datetime4">
              <a:rPr lang="en-US" smtClean="0"/>
              <a:pPr>
                <a:defRPr/>
              </a:pPr>
              <a:t>September 6, 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Dr. James G. Miller, Senior Vice President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1DBAE8D-5D7F-45E0-8CA4-8DEF85E945D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Institute Council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809DE818-C312-4BC5-A1AA-B80963FCE1A8}" type="datetime4">
              <a:rPr lang="en-US" smtClean="0"/>
              <a:pPr>
                <a:defRPr/>
              </a:pPr>
              <a:t>September 6, 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Dr. James G. Miller, Senior Vice President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1DBAE8D-5D7F-45E0-8CA4-8DEF85E945D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Institute Council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809DE818-C312-4BC5-A1AA-B80963FCE1A8}" type="datetime4">
              <a:rPr lang="en-US" smtClean="0"/>
              <a:pPr>
                <a:defRPr/>
              </a:pPr>
              <a:t>September 6, 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Dr. James G. Miller, Senior Vice President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1DBAE8D-5D7F-45E0-8CA4-8DEF85E945D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Total</a:t>
            </a:r>
            <a:r>
              <a:rPr lang="en-US" baseline="0" dirty="0" smtClean="0"/>
              <a:t> annualized applications exceed 22,000.  For comparison, that number was approximately 10,500 in 1995.</a:t>
            </a:r>
          </a:p>
          <a:p>
            <a:r>
              <a:rPr lang="en-US" baseline="0" dirty="0" smtClean="0"/>
              <a:t>Difference in fall totals vs. annualized totals demonstrates the importance of off-terms to our recruitment and enrollment activity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Institute Council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809DE818-C312-4BC5-A1AA-B80963FCE1A8}" type="datetime4">
              <a:rPr lang="en-US" smtClean="0"/>
              <a:pPr>
                <a:defRPr/>
              </a:pPr>
              <a:t>September 6, 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Dr. James G. Miller, Senior Vice President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1DBAE8D-5D7F-45E0-8CA4-8DEF85E945D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Projected a 1.5% yield decline for freshmen</a:t>
            </a:r>
          </a:p>
          <a:p>
            <a:r>
              <a:rPr lang="en-US" dirty="0" smtClean="0"/>
              <a:t>	ED = .3 to .4 of decline</a:t>
            </a:r>
          </a:p>
          <a:p>
            <a:r>
              <a:rPr lang="en-US" dirty="0" smtClean="0"/>
              <a:t>	Geographic distribution = .2 to .3 of decline</a:t>
            </a:r>
          </a:p>
          <a:p>
            <a:r>
              <a:rPr lang="en-US" dirty="0" smtClean="0"/>
              <a:t>	Economy/price/competition = .6 to .7 of decline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Institute Council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809DE818-C312-4BC5-A1AA-B80963FCE1A8}" type="datetime4">
              <a:rPr lang="en-US" smtClean="0"/>
              <a:pPr>
                <a:defRPr/>
              </a:pPr>
              <a:t>September 6, 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Dr. James G. Miller, Senior Vice President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1DBAE8D-5D7F-45E0-8CA4-8DEF85E945D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Projected a 1.5% yield decline for freshmen</a:t>
            </a:r>
          </a:p>
          <a:p>
            <a:r>
              <a:rPr lang="en-US" dirty="0" smtClean="0"/>
              <a:t>	ED = .3 to .4 of decline</a:t>
            </a:r>
          </a:p>
          <a:p>
            <a:r>
              <a:rPr lang="en-US" dirty="0" smtClean="0"/>
              <a:t>	Geographic distribution = .2 to .3 of decline</a:t>
            </a:r>
          </a:p>
          <a:p>
            <a:r>
              <a:rPr lang="en-US" dirty="0" smtClean="0"/>
              <a:t>	Economy/price/competition = .6 to .7 of decline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Institute Council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809DE818-C312-4BC5-A1AA-B80963FCE1A8}" type="datetime4">
              <a:rPr lang="en-US" smtClean="0"/>
              <a:pPr>
                <a:defRPr/>
              </a:pPr>
              <a:t>September 6, 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Dr. James G. Miller, Senior Vice President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1DBAE8D-5D7F-45E0-8CA4-8DEF85E945D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2" name="Title Placeholder 1"/>
          <p:cNvSpPr>
            <a:spLocks noGrp="1"/>
          </p:cNvSpPr>
          <p:nvPr>
            <p:ph type="ctrTitle"/>
          </p:nvPr>
        </p:nvSpPr>
        <p:spPr>
          <a:xfrm>
            <a:off x="1181100" y="2286000"/>
            <a:ext cx="6781800" cy="1089025"/>
          </a:xfrm>
        </p:spPr>
        <p:txBody>
          <a:bodyPr/>
          <a:lstStyle>
            <a:lvl1pPr algn="ctr">
              <a:defRPr sz="3600" b="0" smtClean="0"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r>
              <a:rPr lang="en-US" smtClean="0"/>
              <a:t>Click to edit Master title style</a:t>
            </a:r>
          </a:p>
        </p:txBody>
      </p:sp>
      <p:sp>
        <p:nvSpPr>
          <p:cNvPr id="80903" name="Text Placeholder 2"/>
          <p:cNvSpPr>
            <a:spLocks noGrp="1"/>
          </p:cNvSpPr>
          <p:nvPr>
            <p:ph type="subTitle" idx="1"/>
          </p:nvPr>
        </p:nvSpPr>
        <p:spPr>
          <a:xfrm>
            <a:off x="1752600" y="4038600"/>
            <a:ext cx="5638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 b="0" smtClean="0"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r>
              <a:rPr lang="en-US" dirty="0" smtClean="0"/>
              <a:t>Click to edit Master subtitle style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457950"/>
            <a:ext cx="990600" cy="400050"/>
          </a:xfrm>
        </p:spPr>
        <p:txBody>
          <a:bodyPr/>
          <a:lstStyle>
            <a:lvl1pPr>
              <a:defRPr sz="1800">
                <a:solidFill>
                  <a:srgbClr val="6B3509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9" name="TextBox 8">
            <a:hlinkClick r:id="rId2" action="ppaction://hlinksldjump"/>
          </p:cNvPr>
          <p:cNvSpPr txBox="1"/>
          <p:nvPr userDrawn="1"/>
        </p:nvSpPr>
        <p:spPr>
          <a:xfrm>
            <a:off x="914400" y="85725"/>
            <a:ext cx="1276350" cy="733425"/>
          </a:xfrm>
          <a:prstGeom prst="rect">
            <a:avLst/>
          </a:prstGeom>
          <a:noFill/>
          <a:effectLst/>
          <a:scene3d>
            <a:camera prst="orthographicFront"/>
            <a:lightRig rig="threePt" dir="t">
              <a:rot lat="0" lon="0" rev="0"/>
            </a:lightRig>
          </a:scene3d>
          <a:sp3d extrusionH="76200">
            <a:bevelT/>
            <a:extrusionClr>
              <a:schemeClr val="bg1">
                <a:lumMod val="85000"/>
              </a:schemeClr>
            </a:extrusionClr>
          </a:sp3d>
        </p:spPr>
        <p:txBody>
          <a:bodyPr>
            <a:normAutofit fontScale="77500" lnSpcReduction="20000"/>
            <a:sp3d>
              <a:extrusionClr>
                <a:schemeClr val="bg1"/>
              </a:extrusionClr>
              <a:contourClr>
                <a:schemeClr val="bg1">
                  <a:lumMod val="6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rgbClr val="663300"/>
                </a:solidFill>
                <a:effectLst/>
                <a:latin typeface="ITC New Baskerville" pitchFamily="2" charset="0"/>
              </a:rPr>
              <a:t>R</a:t>
            </a:r>
            <a:r>
              <a:rPr lang="en-US" sz="5400" baseline="28000" dirty="0">
                <a:solidFill>
                  <a:srgbClr val="663300"/>
                </a:solidFill>
                <a:effectLst/>
                <a:latin typeface="ITC New Baskerville" pitchFamily="2" charset="0"/>
              </a:rPr>
              <a:t>.</a:t>
            </a:r>
            <a:r>
              <a:rPr lang="en-US" sz="5400" dirty="0">
                <a:solidFill>
                  <a:srgbClr val="663300"/>
                </a:solidFill>
                <a:effectLst/>
                <a:latin typeface="ITC New Baskerville" pitchFamily="2" charset="0"/>
              </a:rPr>
              <a:t>I</a:t>
            </a:r>
            <a:r>
              <a:rPr lang="en-US" sz="5400" baseline="28000" dirty="0">
                <a:solidFill>
                  <a:srgbClr val="663300"/>
                </a:solidFill>
                <a:effectLst/>
                <a:latin typeface="ITC New Baskerville" pitchFamily="2" charset="0"/>
              </a:rPr>
              <a:t>.</a:t>
            </a:r>
            <a:r>
              <a:rPr lang="en-US" sz="5400" dirty="0">
                <a:solidFill>
                  <a:srgbClr val="663300"/>
                </a:solidFill>
                <a:effectLst/>
                <a:latin typeface="ITC New Baskerville" pitchFamily="2" charset="0"/>
              </a:rPr>
              <a:t>T</a:t>
            </a:r>
          </a:p>
        </p:txBody>
      </p:sp>
      <p:sp>
        <p:nvSpPr>
          <p:cNvPr id="14" name="Line 19"/>
          <p:cNvSpPr>
            <a:spLocks noChangeShapeType="1"/>
          </p:cNvSpPr>
          <p:nvPr userDrawn="1"/>
        </p:nvSpPr>
        <p:spPr bwMode="auto">
          <a:xfrm>
            <a:off x="1219200" y="2133600"/>
            <a:ext cx="6705600" cy="0"/>
          </a:xfrm>
          <a:prstGeom prst="line">
            <a:avLst/>
          </a:prstGeom>
          <a:noFill/>
          <a:ln w="28575">
            <a:solidFill>
              <a:srgbClr val="6B350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0" y="85725"/>
            <a:ext cx="9123136" cy="0"/>
          </a:xfrm>
          <a:prstGeom prst="line">
            <a:avLst/>
          </a:prstGeom>
          <a:ln w="19050">
            <a:solidFill>
              <a:srgbClr val="F45E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0" y="609600"/>
            <a:ext cx="9123136" cy="0"/>
          </a:xfrm>
          <a:prstGeom prst="line">
            <a:avLst/>
          </a:prstGeom>
          <a:ln w="19050">
            <a:solidFill>
              <a:srgbClr val="F45E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 userDrawn="1"/>
        </p:nvSpPr>
        <p:spPr>
          <a:xfrm>
            <a:off x="2185986" y="161925"/>
            <a:ext cx="6943725" cy="371475"/>
          </a:xfrm>
          <a:prstGeom prst="rect">
            <a:avLst/>
          </a:prstGeom>
          <a:solidFill>
            <a:srgbClr val="F45E00"/>
          </a:solidFill>
          <a:ln>
            <a:solidFill>
              <a:srgbClr val="F45E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9526" y="161925"/>
            <a:ext cx="914400" cy="371475"/>
          </a:xfrm>
          <a:prstGeom prst="rect">
            <a:avLst/>
          </a:prstGeom>
          <a:solidFill>
            <a:srgbClr val="F45E00"/>
          </a:solidFill>
          <a:ln>
            <a:solidFill>
              <a:srgbClr val="F45E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 userDrawn="1"/>
        </p:nvCxnSpPr>
        <p:spPr>
          <a:xfrm rot="10800000">
            <a:off x="0" y="6781801"/>
            <a:ext cx="9144000" cy="2"/>
          </a:xfrm>
          <a:prstGeom prst="line">
            <a:avLst/>
          </a:prstGeom>
          <a:ln w="19050">
            <a:solidFill>
              <a:srgbClr val="F45E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Line 19"/>
          <p:cNvSpPr>
            <a:spLocks noChangeShapeType="1"/>
          </p:cNvSpPr>
          <p:nvPr userDrawn="1"/>
        </p:nvSpPr>
        <p:spPr bwMode="auto">
          <a:xfrm>
            <a:off x="1219200" y="3429000"/>
            <a:ext cx="6705600" cy="0"/>
          </a:xfrm>
          <a:prstGeom prst="line">
            <a:avLst/>
          </a:prstGeom>
          <a:noFill/>
          <a:ln w="28575">
            <a:solidFill>
              <a:srgbClr val="6B350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52400" y="650240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2" name="Line 19"/>
          <p:cNvSpPr>
            <a:spLocks noChangeShapeType="1"/>
          </p:cNvSpPr>
          <p:nvPr userDrawn="1"/>
        </p:nvSpPr>
        <p:spPr bwMode="auto">
          <a:xfrm>
            <a:off x="304800" y="1447800"/>
            <a:ext cx="7696200" cy="0"/>
          </a:xfrm>
          <a:prstGeom prst="line">
            <a:avLst/>
          </a:prstGeom>
          <a:noFill/>
          <a:ln w="28575">
            <a:solidFill>
              <a:srgbClr val="6B350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" name="Slide Number Placeholder 5"/>
          <p:cNvSpPr txBox="1">
            <a:spLocks/>
          </p:cNvSpPr>
          <p:nvPr userDrawn="1"/>
        </p:nvSpPr>
        <p:spPr>
          <a:xfrm>
            <a:off x="7934325" y="6581775"/>
            <a:ext cx="990600" cy="1524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6F215B-A432-432F-9FBA-88575C8B48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1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914400"/>
            <a:ext cx="822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0"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idx="1"/>
          </p:nvPr>
        </p:nvSpPr>
        <p:spPr bwMode="auto">
          <a:xfrm>
            <a:off x="533400" y="1752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>
                <a:latin typeface="Microsoft Sans Serif" pitchFamily="34" charset="0"/>
                <a:cs typeface="Microsoft Sans Serif" pitchFamily="34" charset="0"/>
              </a:defRPr>
            </a:lvl1pPr>
            <a:lvl2pPr>
              <a:defRPr b="0">
                <a:latin typeface="Microsoft Sans Serif" pitchFamily="34" charset="0"/>
                <a:cs typeface="Microsoft Sans Serif" pitchFamily="34" charset="0"/>
              </a:defRPr>
            </a:lvl2pPr>
            <a:lvl3pPr>
              <a:defRPr b="0">
                <a:latin typeface="Microsoft Sans Serif" pitchFamily="34" charset="0"/>
                <a:cs typeface="Microsoft Sans Serif" pitchFamily="34" charset="0"/>
              </a:defRPr>
            </a:lvl3pPr>
            <a:lvl4pPr>
              <a:defRPr b="0">
                <a:latin typeface="Microsoft Sans Serif" pitchFamily="34" charset="0"/>
                <a:cs typeface="Microsoft Sans Serif" pitchFamily="34" charset="0"/>
              </a:defRPr>
            </a:lvl4pPr>
            <a:lvl5pPr>
              <a:defRPr b="0">
                <a:latin typeface="Microsoft Sans Serif" pitchFamily="34" charset="0"/>
                <a:cs typeface="Microsoft Sans Serif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3" name="TextBox 42">
            <a:hlinkClick r:id="rId2" action="ppaction://hlinksldjump"/>
          </p:cNvPr>
          <p:cNvSpPr txBox="1"/>
          <p:nvPr userDrawn="1"/>
        </p:nvSpPr>
        <p:spPr>
          <a:xfrm>
            <a:off x="914400" y="85725"/>
            <a:ext cx="1276350" cy="733425"/>
          </a:xfrm>
          <a:prstGeom prst="rect">
            <a:avLst/>
          </a:prstGeom>
          <a:noFill/>
          <a:effectLst/>
          <a:scene3d>
            <a:camera prst="orthographicFront"/>
            <a:lightRig rig="threePt" dir="t">
              <a:rot lat="0" lon="0" rev="0"/>
            </a:lightRig>
          </a:scene3d>
          <a:sp3d extrusionH="76200">
            <a:bevelT/>
            <a:extrusionClr>
              <a:schemeClr val="bg1">
                <a:lumMod val="85000"/>
              </a:schemeClr>
            </a:extrusionClr>
          </a:sp3d>
        </p:spPr>
        <p:txBody>
          <a:bodyPr>
            <a:normAutofit fontScale="77500" lnSpcReduction="20000"/>
            <a:sp3d>
              <a:extrusionClr>
                <a:schemeClr val="bg1"/>
              </a:extrusionClr>
              <a:contourClr>
                <a:schemeClr val="bg1">
                  <a:lumMod val="6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rgbClr val="663300"/>
                </a:solidFill>
                <a:effectLst/>
                <a:latin typeface="ITC New Baskerville" pitchFamily="2" charset="0"/>
              </a:rPr>
              <a:t>R</a:t>
            </a:r>
            <a:r>
              <a:rPr lang="en-US" sz="5400" baseline="28000" dirty="0">
                <a:solidFill>
                  <a:srgbClr val="663300"/>
                </a:solidFill>
                <a:effectLst/>
                <a:latin typeface="ITC New Baskerville" pitchFamily="2" charset="0"/>
              </a:rPr>
              <a:t>.</a:t>
            </a:r>
            <a:r>
              <a:rPr lang="en-US" sz="5400" dirty="0">
                <a:solidFill>
                  <a:srgbClr val="663300"/>
                </a:solidFill>
                <a:effectLst/>
                <a:latin typeface="ITC New Baskerville" pitchFamily="2" charset="0"/>
              </a:rPr>
              <a:t>I</a:t>
            </a:r>
            <a:r>
              <a:rPr lang="en-US" sz="5400" baseline="28000" dirty="0">
                <a:solidFill>
                  <a:srgbClr val="663300"/>
                </a:solidFill>
                <a:effectLst/>
                <a:latin typeface="ITC New Baskerville" pitchFamily="2" charset="0"/>
              </a:rPr>
              <a:t>.</a:t>
            </a:r>
            <a:r>
              <a:rPr lang="en-US" sz="5400" dirty="0">
                <a:solidFill>
                  <a:srgbClr val="663300"/>
                </a:solidFill>
                <a:effectLst/>
                <a:latin typeface="ITC New Baskerville" pitchFamily="2" charset="0"/>
              </a:rPr>
              <a:t>T</a:t>
            </a:r>
          </a:p>
        </p:txBody>
      </p:sp>
      <p:cxnSp>
        <p:nvCxnSpPr>
          <p:cNvPr id="45" name="Straight Connector 44"/>
          <p:cNvCxnSpPr/>
          <p:nvPr userDrawn="1"/>
        </p:nvCxnSpPr>
        <p:spPr>
          <a:xfrm>
            <a:off x="0" y="85725"/>
            <a:ext cx="9123136" cy="0"/>
          </a:xfrm>
          <a:prstGeom prst="line">
            <a:avLst/>
          </a:prstGeom>
          <a:ln w="19050">
            <a:solidFill>
              <a:srgbClr val="F45E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 userDrawn="1"/>
        </p:nvCxnSpPr>
        <p:spPr>
          <a:xfrm>
            <a:off x="0" y="609600"/>
            <a:ext cx="9123136" cy="0"/>
          </a:xfrm>
          <a:prstGeom prst="line">
            <a:avLst/>
          </a:prstGeom>
          <a:ln w="19050">
            <a:solidFill>
              <a:srgbClr val="F45E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 userDrawn="1"/>
        </p:nvSpPr>
        <p:spPr>
          <a:xfrm>
            <a:off x="2185986" y="161925"/>
            <a:ext cx="6943725" cy="371475"/>
          </a:xfrm>
          <a:prstGeom prst="rect">
            <a:avLst/>
          </a:prstGeom>
          <a:solidFill>
            <a:srgbClr val="F45E00"/>
          </a:solidFill>
          <a:ln>
            <a:solidFill>
              <a:srgbClr val="F45E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 userDrawn="1"/>
        </p:nvSpPr>
        <p:spPr>
          <a:xfrm>
            <a:off x="9526" y="161925"/>
            <a:ext cx="914400" cy="371475"/>
          </a:xfrm>
          <a:prstGeom prst="rect">
            <a:avLst/>
          </a:prstGeom>
          <a:solidFill>
            <a:srgbClr val="F45E00"/>
          </a:solidFill>
          <a:ln>
            <a:solidFill>
              <a:srgbClr val="F45E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/>
          <p:nvPr userDrawn="1"/>
        </p:nvCxnSpPr>
        <p:spPr>
          <a:xfrm rot="10800000">
            <a:off x="0" y="6781801"/>
            <a:ext cx="9144000" cy="2"/>
          </a:xfrm>
          <a:prstGeom prst="line">
            <a:avLst/>
          </a:prstGeom>
          <a:ln w="19050">
            <a:solidFill>
              <a:srgbClr val="F45E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162800" y="6356350"/>
            <a:ext cx="17526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A96936-2CBD-4A3A-B588-897868F030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914400"/>
            <a:ext cx="822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3400" y="1752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6569075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53A09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05625" y="6553200"/>
            <a:ext cx="2133600" cy="1682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1">
                <a:latin typeface="Calibri" pitchFamily="34" charset="0"/>
              </a:defRPr>
            </a:lvl1pPr>
          </a:lstStyle>
          <a:p>
            <a:fld id="{38F73CBB-583C-4B35-959F-3BAB8A5A51D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3" r:id="rId2"/>
    <p:sldLayoutId id="2147483674" r:id="rId3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800" b="0" kern="1200">
          <a:solidFill>
            <a:schemeClr val="tx1"/>
          </a:solidFill>
          <a:latin typeface="Microsoft Sans Serif" pitchFamily="34" charset="0"/>
          <a:ea typeface="+mj-ea"/>
          <a:cs typeface="Microsoft Sans Serif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Franklin Gothic Medium" pitchFamily="34" charset="0"/>
          <a:cs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Franklin Gothic Medium" pitchFamily="34" charset="0"/>
          <a:cs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Franklin Gothic Medium" pitchFamily="34" charset="0"/>
          <a:cs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Franklin Gothic Medium" pitchFamily="34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Franklin Gothic Medium" pitchFamily="34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Franklin Gothic Medium" pitchFamily="34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Franklin Gothic Medium" pitchFamily="34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Franklin Gothic Medium" pitchFamily="34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 b="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b="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b="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b="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b="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/>
          </p:cNvSpPr>
          <p:nvPr>
            <p:ph type="ctrTitle"/>
          </p:nvPr>
        </p:nvSpPr>
        <p:spPr>
          <a:xfrm>
            <a:off x="457200" y="2133600"/>
            <a:ext cx="8382000" cy="1295400"/>
          </a:xfrm>
          <a:ln/>
        </p:spPr>
        <p:txBody>
          <a:bodyPr/>
          <a:lstStyle/>
          <a:p>
            <a:pPr algn="ctr"/>
            <a:r>
              <a:rPr lang="en-US" dirty="0"/>
              <a:t>Institute Council </a:t>
            </a:r>
            <a:br>
              <a:rPr lang="en-US" dirty="0"/>
            </a:br>
            <a:r>
              <a:rPr lang="en-US" dirty="0"/>
              <a:t>Fall Enrollment Update </a:t>
            </a:r>
          </a:p>
        </p:txBody>
      </p:sp>
      <p:sp>
        <p:nvSpPr>
          <p:cNvPr id="125955" name="Rectangle 3"/>
          <p:cNvSpPr>
            <a:spLocks noGrp="1"/>
          </p:cNvSpPr>
          <p:nvPr>
            <p:ph type="subTitle" idx="1"/>
          </p:nvPr>
        </p:nvSpPr>
        <p:spPr>
          <a:xfrm>
            <a:off x="1447800" y="3810000"/>
            <a:ext cx="6400800" cy="1905000"/>
          </a:xfrm>
          <a:ln/>
        </p:spPr>
        <p:txBody>
          <a:bodyPr/>
          <a:lstStyle/>
          <a:p>
            <a:r>
              <a:rPr lang="en-US" b="1" dirty="0"/>
              <a:t>Dr. James G. Miller</a:t>
            </a:r>
          </a:p>
          <a:p>
            <a:r>
              <a:rPr lang="en-US" b="1" dirty="0"/>
              <a:t>Senior Vice President</a:t>
            </a:r>
          </a:p>
          <a:p>
            <a:r>
              <a:rPr lang="en-US" b="1" dirty="0"/>
              <a:t>EMCS</a:t>
            </a:r>
          </a:p>
          <a:p>
            <a:endParaRPr lang="en-US" b="1" dirty="0"/>
          </a:p>
          <a:p>
            <a:r>
              <a:rPr lang="en-US" b="1" dirty="0"/>
              <a:t>May </a:t>
            </a:r>
            <a:r>
              <a:rPr lang="en-US" b="1" dirty="0" smtClean="0"/>
              <a:t>11, 2011</a:t>
            </a: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914" name="Rectangle 2"/>
          <p:cNvSpPr>
            <a:spLocks noGrp="1"/>
          </p:cNvSpPr>
          <p:nvPr>
            <p:ph type="body" idx="4294967295"/>
          </p:nvPr>
        </p:nvSpPr>
        <p:spPr>
          <a:xfrm>
            <a:off x="533400" y="1752600"/>
            <a:ext cx="8610600" cy="38100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Market &amp; goals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Projections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Indicators for fall</a:t>
            </a:r>
          </a:p>
        </p:txBody>
      </p:sp>
      <p:sp>
        <p:nvSpPr>
          <p:cNvPr id="550915" name="Rectangle 3"/>
          <p:cNvSpPr>
            <a:spLocks noChangeArrowheads="1"/>
          </p:cNvSpPr>
          <p:nvPr/>
        </p:nvSpPr>
        <p:spPr bwMode="auto">
          <a:xfrm>
            <a:off x="304800" y="1004887"/>
            <a:ext cx="7391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kumimoji="1" lang="en-US" sz="2800" dirty="0" smtClean="0">
                <a:latin typeface="Microsoft Sans Serif" pitchFamily="34" charset="0"/>
                <a:cs typeface="Microsoft Sans Serif" pitchFamily="34" charset="0"/>
              </a:rPr>
              <a:t>Overview</a:t>
            </a:r>
            <a:endParaRPr kumimoji="1" lang="en-US" sz="2800" dirty="0">
              <a:latin typeface="Microsoft Sans Serif" pitchFamily="34" charset="0"/>
              <a:cs typeface="Microsoft Sans Serif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914" name="Rectangle 2"/>
          <p:cNvSpPr>
            <a:spLocks noGrp="1"/>
          </p:cNvSpPr>
          <p:nvPr>
            <p:ph type="body" idx="4294967295"/>
          </p:nvPr>
        </p:nvSpPr>
        <p:spPr>
          <a:xfrm>
            <a:off x="304800" y="1524000"/>
            <a:ext cx="8610600" cy="38100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RIT is among leading private universities in US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RIT is selective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RIT is becoming more diverse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RIT is an emerging university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RIT’s well-being is heavily enrollment dependent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Enrollment results are the result of recruitment </a:t>
            </a:r>
            <a:r>
              <a:rPr lang="en-US" u="sng" dirty="0" smtClean="0"/>
              <a:t>and</a:t>
            </a:r>
            <a:r>
              <a:rPr lang="en-US" dirty="0" smtClean="0"/>
              <a:t> retention efforts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Changing market forces must be weighed carefully as RIT plans and implements its enrollment strategies</a:t>
            </a:r>
          </a:p>
        </p:txBody>
      </p:sp>
      <p:sp>
        <p:nvSpPr>
          <p:cNvPr id="550915" name="Rectangle 3"/>
          <p:cNvSpPr>
            <a:spLocks noChangeArrowheads="1"/>
          </p:cNvSpPr>
          <p:nvPr/>
        </p:nvSpPr>
        <p:spPr bwMode="auto">
          <a:xfrm>
            <a:off x="228600" y="942975"/>
            <a:ext cx="7391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kumimoji="1" lang="en-US" sz="2800" dirty="0">
                <a:latin typeface="Microsoft Sans Serif" pitchFamily="34" charset="0"/>
                <a:cs typeface="Microsoft Sans Serif" pitchFamily="34" charset="0"/>
              </a:rPr>
              <a:t>Key Messages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Rectangle 2"/>
          <p:cNvSpPr>
            <a:spLocks noGrp="1"/>
          </p:cNvSpPr>
          <p:nvPr>
            <p:ph type="title" idx="4294967295"/>
          </p:nvPr>
        </p:nvSpPr>
        <p:spPr>
          <a:xfrm>
            <a:off x="228600" y="990600"/>
            <a:ext cx="8229600" cy="533400"/>
          </a:xfrm>
        </p:spPr>
        <p:txBody>
          <a:bodyPr/>
          <a:lstStyle/>
          <a:p>
            <a:r>
              <a:rPr lang="en-US" dirty="0" smtClean="0"/>
              <a:t>Institutional Goals</a:t>
            </a:r>
          </a:p>
        </p:txBody>
      </p:sp>
      <p:sp>
        <p:nvSpPr>
          <p:cNvPr id="546819" name="Rectangle 3"/>
          <p:cNvSpPr>
            <a:spLocks noGrp="1"/>
          </p:cNvSpPr>
          <p:nvPr>
            <p:ph type="body" idx="4294967295"/>
          </p:nvPr>
        </p:nvSpPr>
        <p:spPr>
          <a:xfrm>
            <a:off x="3048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Become more selective</a:t>
            </a:r>
          </a:p>
          <a:p>
            <a:r>
              <a:rPr lang="en-US" dirty="0" smtClean="0"/>
              <a:t>Become more national</a:t>
            </a:r>
          </a:p>
          <a:p>
            <a:r>
              <a:rPr lang="en-US" dirty="0" smtClean="0"/>
              <a:t>Achieve improved gender balance</a:t>
            </a:r>
          </a:p>
          <a:p>
            <a:r>
              <a:rPr lang="en-US" dirty="0" smtClean="0"/>
              <a:t>Enhance ethnic diversity</a:t>
            </a:r>
          </a:p>
          <a:p>
            <a:r>
              <a:rPr lang="en-US" dirty="0" smtClean="0"/>
              <a:t>Distribute enrollments appropriately within RIT</a:t>
            </a:r>
          </a:p>
          <a:p>
            <a:r>
              <a:rPr lang="en-US" dirty="0" smtClean="0"/>
              <a:t>Improve persistence and graduation rates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2" name="Rectangle 2"/>
          <p:cNvSpPr>
            <a:spLocks noGrp="1"/>
          </p:cNvSpPr>
          <p:nvPr>
            <p:ph type="title" idx="4294967295"/>
          </p:nvPr>
        </p:nvSpPr>
        <p:spPr>
          <a:xfrm>
            <a:off x="228600" y="990600"/>
            <a:ext cx="8229600" cy="533400"/>
          </a:xfrm>
        </p:spPr>
        <p:txBody>
          <a:bodyPr/>
          <a:lstStyle/>
          <a:p>
            <a:r>
              <a:rPr lang="en-US" dirty="0" smtClean="0"/>
              <a:t>Context</a:t>
            </a:r>
          </a:p>
        </p:txBody>
      </p:sp>
      <p:sp>
        <p:nvSpPr>
          <p:cNvPr id="54784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dirty="0" smtClean="0"/>
              <a:t>These are challenging times in enrollment and marketing</a:t>
            </a:r>
          </a:p>
          <a:p>
            <a:pPr lvl="1"/>
            <a:r>
              <a:rPr lang="en-US" dirty="0" smtClean="0"/>
              <a:t>Economy</a:t>
            </a:r>
          </a:p>
          <a:p>
            <a:pPr lvl="1"/>
            <a:r>
              <a:rPr lang="en-US" dirty="0" smtClean="0"/>
              <a:t>Demographic shifts and decline</a:t>
            </a:r>
          </a:p>
          <a:p>
            <a:pPr lvl="1"/>
            <a:r>
              <a:rPr lang="en-US" dirty="0" smtClean="0"/>
              <a:t>Government policies</a:t>
            </a:r>
          </a:p>
          <a:p>
            <a:pPr lvl="1"/>
            <a:r>
              <a:rPr lang="en-US" dirty="0" smtClean="0"/>
              <a:t>Competition</a:t>
            </a:r>
          </a:p>
          <a:p>
            <a:pPr lvl="1"/>
            <a:r>
              <a:rPr lang="en-US" dirty="0" smtClean="0"/>
              <a:t>Price sensitivity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 idx="4294967295"/>
          </p:nvPr>
        </p:nvSpPr>
        <p:spPr>
          <a:xfrm>
            <a:off x="209550" y="990600"/>
            <a:ext cx="8229600" cy="533400"/>
          </a:xfrm>
        </p:spPr>
        <p:txBody>
          <a:bodyPr/>
          <a:lstStyle/>
          <a:p>
            <a:pPr eaLnBrk="1" hangingPunct="1"/>
            <a:r>
              <a:rPr lang="en-US" dirty="0" smtClean="0"/>
              <a:t>The Power of 1: High stakes at the margin</a:t>
            </a:r>
          </a:p>
        </p:txBody>
      </p:sp>
      <p:sp>
        <p:nvSpPr>
          <p:cNvPr id="18435" name="Rectangle 3"/>
          <p:cNvSpPr>
            <a:spLocks noGrp="1"/>
          </p:cNvSpPr>
          <p:nvPr>
            <p:ph type="body" idx="4294967295"/>
          </p:nvPr>
        </p:nvSpPr>
        <p:spPr>
          <a:xfrm>
            <a:off x="533400" y="16764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Impact of a 1% (+/-) yield change</a:t>
            </a:r>
          </a:p>
          <a:p>
            <a:pPr lvl="1" eaLnBrk="1" hangingPunct="1"/>
            <a:r>
              <a:rPr lang="en-US" dirty="0" smtClean="0"/>
              <a:t>Graduate = 27 students</a:t>
            </a:r>
          </a:p>
          <a:p>
            <a:pPr lvl="1" eaLnBrk="1" hangingPunct="1"/>
            <a:r>
              <a:rPr lang="en-US" dirty="0" smtClean="0"/>
              <a:t>Transfer = 16 students</a:t>
            </a:r>
          </a:p>
          <a:p>
            <a:pPr lvl="1" eaLnBrk="1" hangingPunct="1"/>
            <a:r>
              <a:rPr lang="en-US" dirty="0" smtClean="0"/>
              <a:t>Freshmen = 88 students</a:t>
            </a:r>
          </a:p>
          <a:p>
            <a:pPr eaLnBrk="1" hangingPunct="1"/>
            <a:r>
              <a:rPr lang="en-US" dirty="0" smtClean="0"/>
              <a:t>Impact of a 1% (+/-) change in persistence rates</a:t>
            </a:r>
          </a:p>
          <a:p>
            <a:pPr lvl="1" eaLnBrk="1" hangingPunct="1"/>
            <a:r>
              <a:rPr lang="en-US" dirty="0" smtClean="0"/>
              <a:t>Freshmen = 26 students</a:t>
            </a:r>
          </a:p>
          <a:p>
            <a:pPr lvl="1" eaLnBrk="1" hangingPunct="1"/>
            <a:r>
              <a:rPr lang="en-US" dirty="0" smtClean="0"/>
              <a:t>Persisters = 96 students</a:t>
            </a:r>
          </a:p>
          <a:p>
            <a:pPr eaLnBrk="1" hangingPunct="1"/>
            <a:r>
              <a:rPr lang="en-US" dirty="0" smtClean="0"/>
              <a:t>History tells us what is prudent</a:t>
            </a:r>
          </a:p>
          <a:p>
            <a:pPr lvl="1"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Fall Outlook: </a:t>
            </a:r>
            <a:br>
              <a:rPr lang="en-US" dirty="0" smtClean="0"/>
            </a:br>
            <a:r>
              <a:rPr lang="en-US" dirty="0" smtClean="0"/>
              <a:t>Goals &amp; Indicators of Progress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6" name="Rectang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Projections</a:t>
            </a:r>
            <a:endParaRPr lang="en-US" dirty="0"/>
          </a:p>
        </p:txBody>
      </p:sp>
      <p:sp>
        <p:nvSpPr>
          <p:cNvPr id="571397" name="Rectang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8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b="0" dirty="0" smtClean="0">
                <a:latin typeface="Microsoft Sans Serif" pitchFamily="34" charset="0"/>
                <a:cs typeface="Microsoft Sans Serif" pitchFamily="34" charset="0"/>
              </a:rPr>
              <a:t>Fall 2011 Projections</a:t>
            </a:r>
          </a:p>
        </p:txBody>
      </p:sp>
      <p:graphicFrame>
        <p:nvGraphicFramePr>
          <p:cNvPr id="1146883" name="Group 3"/>
          <p:cNvGraphicFramePr>
            <a:graphicFrameLocks noGrp="1"/>
          </p:cNvGraphicFramePr>
          <p:nvPr/>
        </p:nvGraphicFramePr>
        <p:xfrm>
          <a:off x="1143000" y="1813560"/>
          <a:ext cx="6477000" cy="2453640"/>
        </p:xfrm>
        <a:graphic>
          <a:graphicData uri="http://schemas.openxmlformats.org/drawingml/2006/table">
            <a:tbl>
              <a:tblPr/>
              <a:tblGrid>
                <a:gridCol w="1295400"/>
                <a:gridCol w="1295400"/>
                <a:gridCol w="1295400"/>
                <a:gridCol w="1295400"/>
                <a:gridCol w="1295400"/>
              </a:tblGrid>
              <a:tr h="161925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Total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2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itchFamily="34" charset="0"/>
                        <a:cs typeface="Microsoft Sans Serif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20101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Actual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2011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Projected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# Change  20101 Actual to 2011 Projected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% Change 20101 Actual to 2011 Projected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New Fall Entry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5,159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5,257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itchFamily="34" charset="0"/>
                        <a:cs typeface="Microsoft Sans Serif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Off-term Entry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1,055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1,082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Persisters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itchFamily="34" charset="0"/>
                        <a:cs typeface="Microsoft Sans Serif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10,244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10,466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Internal Transfers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748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740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Total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17,206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17,545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339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2.0%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96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Total FTE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14,210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14,564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354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2.5%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46937" name="Oval 57"/>
          <p:cNvSpPr>
            <a:spLocks noChangeArrowheads="1"/>
          </p:cNvSpPr>
          <p:nvPr/>
        </p:nvSpPr>
        <p:spPr bwMode="auto">
          <a:xfrm>
            <a:off x="4343400" y="2651760"/>
            <a:ext cx="762000" cy="609600"/>
          </a:xfrm>
          <a:prstGeom prst="ellipse">
            <a:avLst/>
          </a:prstGeom>
          <a:noFill/>
          <a:ln w="28575">
            <a:solidFill>
              <a:srgbClr val="F45E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66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b="0" dirty="0" smtClean="0">
                <a:latin typeface="Microsoft Sans Serif" pitchFamily="34" charset="0"/>
                <a:cs typeface="Microsoft Sans Serif" pitchFamily="34" charset="0"/>
              </a:rPr>
              <a:t>Fall 2011 Projections</a:t>
            </a:r>
          </a:p>
        </p:txBody>
      </p:sp>
      <p:graphicFrame>
        <p:nvGraphicFramePr>
          <p:cNvPr id="1137667" name="Group 3"/>
          <p:cNvGraphicFramePr>
            <a:graphicFrameLocks noGrp="1"/>
          </p:cNvGraphicFramePr>
          <p:nvPr/>
        </p:nvGraphicFramePr>
        <p:xfrm>
          <a:off x="1212206" y="1539001"/>
          <a:ext cx="6253480" cy="2453640"/>
        </p:xfrm>
        <a:graphic>
          <a:graphicData uri="http://schemas.openxmlformats.org/drawingml/2006/table">
            <a:tbl>
              <a:tblPr/>
              <a:tblGrid>
                <a:gridCol w="1310005"/>
                <a:gridCol w="1057275"/>
                <a:gridCol w="1295400"/>
                <a:gridCol w="1295400"/>
                <a:gridCol w="1295400"/>
              </a:tblGrid>
              <a:tr h="206375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Undergraduate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3509">
                        <a:alpha val="2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itchFamily="34" charset="0"/>
                        <a:cs typeface="Microsoft Sans Serif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20101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Actual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2011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Projected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# Change  20101 Actual to 2011 Projected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% Change 20101 Actual to 2011 Projected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New Fall Entry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3,983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4,067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itchFamily="34" charset="0"/>
                        <a:cs typeface="Microsoft Sans Serif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63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Off-term Entry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796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796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Persisters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8,824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9,021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63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Internal Transfers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715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706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796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Total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14,224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14,590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366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2.6%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Total FTE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12,305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12,642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337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2.7%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37726" name="Group 62"/>
          <p:cNvGraphicFramePr>
            <a:graphicFrameLocks noGrp="1"/>
          </p:cNvGraphicFramePr>
          <p:nvPr/>
        </p:nvGraphicFramePr>
        <p:xfrm>
          <a:off x="1204268" y="4175760"/>
          <a:ext cx="6339532" cy="2453640"/>
        </p:xfrm>
        <a:graphic>
          <a:graphicData uri="http://schemas.openxmlformats.org/drawingml/2006/table">
            <a:tbl>
              <a:tblPr/>
              <a:tblGrid>
                <a:gridCol w="1335831"/>
                <a:gridCol w="1162296"/>
                <a:gridCol w="1280468"/>
                <a:gridCol w="1280469"/>
                <a:gridCol w="1280468"/>
              </a:tblGrid>
              <a:tr h="157163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Graduate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3509">
                        <a:alpha val="2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itchFamily="34" charset="0"/>
                        <a:cs typeface="Microsoft Sans Serif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20101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Actual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2011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Projected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# Change  20101 Actual to 2011 Projected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% Change 20101 Actual to 2011 Projected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New Fall Entry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1,176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1,190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itchFamily="34" charset="0"/>
                        <a:cs typeface="Microsoft Sans Serif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716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Off-term Entry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353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286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Persisters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itchFamily="34" charset="0"/>
                        <a:cs typeface="Microsoft Sans Serif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1,420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1,445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716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Internal Transfers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Total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2,982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2,955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-27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-0.9%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716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Total FTE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1,905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1,922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0.9%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37780" name="Oval 116"/>
          <p:cNvSpPr>
            <a:spLocks noChangeArrowheads="1"/>
          </p:cNvSpPr>
          <p:nvPr/>
        </p:nvSpPr>
        <p:spPr bwMode="auto">
          <a:xfrm>
            <a:off x="4267200" y="2362200"/>
            <a:ext cx="762000" cy="609600"/>
          </a:xfrm>
          <a:prstGeom prst="ellipse">
            <a:avLst/>
          </a:prstGeom>
          <a:noFill/>
          <a:ln w="28575">
            <a:solidFill>
              <a:srgbClr val="F45E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7781" name="Oval 117"/>
          <p:cNvSpPr>
            <a:spLocks noChangeArrowheads="1"/>
          </p:cNvSpPr>
          <p:nvPr/>
        </p:nvSpPr>
        <p:spPr bwMode="auto">
          <a:xfrm>
            <a:off x="4328468" y="5024563"/>
            <a:ext cx="762000" cy="609600"/>
          </a:xfrm>
          <a:prstGeom prst="ellipse">
            <a:avLst/>
          </a:prstGeom>
          <a:noFill/>
          <a:ln w="28575">
            <a:solidFill>
              <a:srgbClr val="F45E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 idx="4294967295"/>
          </p:nvPr>
        </p:nvSpPr>
        <p:spPr>
          <a:xfrm>
            <a:off x="228600" y="971550"/>
            <a:ext cx="8229600" cy="533400"/>
          </a:xfrm>
        </p:spPr>
        <p:txBody>
          <a:bodyPr/>
          <a:lstStyle/>
          <a:p>
            <a:pPr eaLnBrk="1" hangingPunct="1"/>
            <a:r>
              <a:rPr lang="en-US" dirty="0" smtClean="0"/>
              <a:t>Adjustments for 20111 budget planning</a:t>
            </a:r>
          </a:p>
        </p:txBody>
      </p:sp>
      <p:sp>
        <p:nvSpPr>
          <p:cNvPr id="1741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381000" indent="-381000" eaLnBrk="1" hangingPunct="1"/>
            <a:r>
              <a:rPr lang="en-US" dirty="0" smtClean="0"/>
              <a:t>Adjustments</a:t>
            </a:r>
          </a:p>
          <a:p>
            <a:pPr marL="800100" lvl="1" indent="-342900" eaLnBrk="1" hangingPunct="1"/>
            <a:r>
              <a:rPr lang="en-US" dirty="0" smtClean="0"/>
              <a:t>NTID</a:t>
            </a:r>
          </a:p>
          <a:p>
            <a:pPr marL="800100" lvl="1" indent="-342900" eaLnBrk="1" hangingPunct="1"/>
            <a:r>
              <a:rPr lang="en-US" dirty="0" smtClean="0"/>
              <a:t>International locations</a:t>
            </a:r>
          </a:p>
          <a:p>
            <a:pPr marL="800100" lvl="1" indent="-342900" eaLnBrk="1" hangingPunct="1"/>
            <a:r>
              <a:rPr lang="en-US" dirty="0" smtClean="0"/>
              <a:t>English Language Institute</a:t>
            </a:r>
          </a:p>
          <a:p>
            <a:pPr marL="800100" lvl="1" indent="-342900" eaLnBrk="1" hangingPunct="1"/>
            <a:r>
              <a:rPr lang="en-US" dirty="0" smtClean="0"/>
              <a:t>Project Lead the Way</a:t>
            </a:r>
          </a:p>
          <a:p>
            <a:pPr marL="800100" lvl="1" indent="-342900" eaLnBrk="1" hangingPunct="1"/>
            <a:r>
              <a:rPr lang="en-US" dirty="0" smtClean="0"/>
              <a:t>Ph.D. programs</a:t>
            </a:r>
          </a:p>
          <a:p>
            <a:pPr marL="800100" lvl="1" indent="-342900" eaLnBrk="1" hangingPunct="1">
              <a:buFont typeface="Arial" pitchFamily="34" charset="0"/>
              <a:buNone/>
            </a:pPr>
            <a:endParaRPr lang="en-US" dirty="0" smtClean="0"/>
          </a:p>
          <a:p>
            <a:pPr marL="381000" indent="-381000" eaLnBrk="1" hangingPunct="1"/>
            <a:r>
              <a:rPr lang="en-US" dirty="0" smtClean="0"/>
              <a:t>Budget planning FTE for 20101</a:t>
            </a:r>
          </a:p>
          <a:p>
            <a:pPr marL="800100" lvl="1" indent="-342900" eaLnBrk="1" hangingPunct="1"/>
            <a:r>
              <a:rPr lang="en-US" dirty="0" smtClean="0"/>
              <a:t>Undergraduate 	+170 FTE</a:t>
            </a:r>
          </a:p>
          <a:p>
            <a:pPr marL="800100" lvl="1" indent="-342900" eaLnBrk="1" hangingPunct="1"/>
            <a:r>
              <a:rPr lang="en-US" dirty="0" smtClean="0"/>
              <a:t>Graduate		  +30 FTE</a:t>
            </a:r>
          </a:p>
          <a:p>
            <a:pPr marL="800100" lvl="1" indent="-342900"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4" name="Rectang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Fall 2011 Recruitment Outlook</a:t>
            </a:r>
            <a:endParaRPr lang="en-US" dirty="0"/>
          </a:p>
        </p:txBody>
      </p:sp>
      <p:sp>
        <p:nvSpPr>
          <p:cNvPr id="573445" name="Rectangle 5"/>
          <p:cNvSpPr>
            <a:spLocks noGrp="1"/>
          </p:cNvSpPr>
          <p:nvPr>
            <p:ph type="subTitle" idx="1"/>
          </p:nvPr>
        </p:nvSpPr>
        <p:spPr>
          <a:xfrm>
            <a:off x="2590800" y="3581400"/>
            <a:ext cx="3048000" cy="17526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dirty="0" smtClean="0"/>
              <a:t> Applications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Results to date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Freshmen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Transfers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Graduate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/>
          </p:cNvSpPr>
          <p:nvPr>
            <p:ph type="title" idx="4294967295"/>
          </p:nvPr>
        </p:nvSpPr>
        <p:spPr>
          <a:xfrm>
            <a:off x="333375" y="914400"/>
            <a:ext cx="8229600" cy="533400"/>
          </a:xfrm>
        </p:spPr>
        <p:txBody>
          <a:bodyPr/>
          <a:lstStyle/>
          <a:p>
            <a:r>
              <a:rPr lang="en-US" dirty="0" smtClean="0"/>
              <a:t>Record year for applications (as of May 1)</a:t>
            </a:r>
          </a:p>
        </p:txBody>
      </p:sp>
      <p:graphicFrame>
        <p:nvGraphicFramePr>
          <p:cNvPr id="138347" name="Group 107"/>
          <p:cNvGraphicFramePr>
            <a:graphicFrameLocks noGrp="1"/>
          </p:cNvGraphicFramePr>
          <p:nvPr/>
        </p:nvGraphicFramePr>
        <p:xfrm>
          <a:off x="685800" y="1600200"/>
          <a:ext cx="7391400" cy="1371600"/>
        </p:xfrm>
        <a:graphic>
          <a:graphicData uri="http://schemas.openxmlformats.org/drawingml/2006/table">
            <a:tbl>
              <a:tblPr/>
              <a:tblGrid>
                <a:gridCol w="2771775"/>
                <a:gridCol w="1231900"/>
                <a:gridCol w="1231900"/>
                <a:gridCol w="1155700"/>
                <a:gridCol w="1000125"/>
              </a:tblGrid>
              <a:tr h="258763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Undergraduate Applications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4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Fall Only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20101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Microsoft Sans Serif" pitchFamily="34" charset="0"/>
                          <a:cs typeface="Microsoft Sans Serif" pitchFamily="34" charset="0"/>
                        </a:rPr>
                        <a:t>20111</a:t>
                      </a:r>
                      <a:endParaRPr lang="en-US" sz="1200" b="1" dirty="0">
                        <a:latin typeface="Microsoft Sans Serif" pitchFamily="34" charset="0"/>
                        <a:cs typeface="Microsoft Sans Serif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#∆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%∆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25000"/>
                      </a:srgbClr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Freshmen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ea typeface="+mn-ea"/>
                          <a:cs typeface="Microsoft Sans Serif" pitchFamily="34" charset="0"/>
                        </a:rPr>
                        <a:t>14,021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 smtClean="0">
                          <a:latin typeface="Microsoft Sans Serif" pitchFamily="34" charset="0"/>
                          <a:cs typeface="Microsoft Sans Serif" pitchFamily="34" charset="0"/>
                        </a:rPr>
                        <a:t>15,730</a:t>
                      </a:r>
                      <a:endParaRPr lang="en-US" sz="1200" b="1" dirty="0">
                        <a:latin typeface="Microsoft Sans Serif" pitchFamily="34" charset="0"/>
                        <a:cs typeface="Microsoft Sans Serif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+1,709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+12%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Transfers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ea typeface="+mn-ea"/>
                          <a:cs typeface="Microsoft Sans Serif" pitchFamily="34" charset="0"/>
                        </a:rPr>
                        <a:t>2,263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 smtClean="0">
                          <a:latin typeface="Microsoft Sans Serif" pitchFamily="34" charset="0"/>
                          <a:cs typeface="Microsoft Sans Serif" pitchFamily="34" charset="0"/>
                        </a:rPr>
                        <a:t>2,446</a:t>
                      </a:r>
                      <a:endParaRPr lang="en-US" sz="1200" b="1" dirty="0">
                        <a:latin typeface="Microsoft Sans Serif" pitchFamily="34" charset="0"/>
                        <a:cs typeface="Microsoft Sans Serif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+183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+8%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Totals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ea typeface="+mn-ea"/>
                          <a:cs typeface="Microsoft Sans Serif" pitchFamily="34" charset="0"/>
                        </a:rPr>
                        <a:t>16,284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 smtClean="0">
                          <a:latin typeface="Microsoft Sans Serif" pitchFamily="34" charset="0"/>
                          <a:cs typeface="Microsoft Sans Serif" pitchFamily="34" charset="0"/>
                        </a:rPr>
                        <a:t>18,176</a:t>
                      </a:r>
                      <a:endParaRPr lang="en-US" sz="1200" b="1" dirty="0">
                        <a:latin typeface="Microsoft Sans Serif" pitchFamily="34" charset="0"/>
                        <a:cs typeface="Microsoft Sans Serif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+1,892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+12%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8348" name="Group 108"/>
          <p:cNvGraphicFramePr>
            <a:graphicFrameLocks noGrp="1"/>
          </p:cNvGraphicFramePr>
          <p:nvPr/>
        </p:nvGraphicFramePr>
        <p:xfrm>
          <a:off x="685800" y="3124200"/>
          <a:ext cx="7381875" cy="1619631"/>
        </p:xfrm>
        <a:graphic>
          <a:graphicData uri="http://schemas.openxmlformats.org/drawingml/2006/table">
            <a:tbl>
              <a:tblPr/>
              <a:tblGrid>
                <a:gridCol w="2765425"/>
                <a:gridCol w="1225550"/>
                <a:gridCol w="1225550"/>
                <a:gridCol w="1120775"/>
                <a:gridCol w="1044575"/>
              </a:tblGrid>
              <a:tr h="302895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Undergraduate Applications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4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Annualized totals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to date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2010 Year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Microsoft Sans Serif" pitchFamily="34" charset="0"/>
                          <a:cs typeface="Microsoft Sans Serif" pitchFamily="34" charset="0"/>
                        </a:rPr>
                        <a:t>2011  Year</a:t>
                      </a:r>
                      <a:endParaRPr lang="en-US" sz="1200" b="1" dirty="0">
                        <a:latin typeface="Microsoft Sans Serif" pitchFamily="34" charset="0"/>
                        <a:cs typeface="Microsoft Sans Serif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#∆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%∆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25000"/>
                      </a:srgbClr>
                    </a:solidFill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Freshmen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ea typeface="+mn-ea"/>
                          <a:cs typeface="Microsoft Sans Serif" pitchFamily="34" charset="0"/>
                        </a:rPr>
                        <a:t>14,358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 smtClean="0">
                          <a:latin typeface="Microsoft Sans Serif" pitchFamily="34" charset="0"/>
                          <a:cs typeface="Microsoft Sans Serif" pitchFamily="34" charset="0"/>
                        </a:rPr>
                        <a:t>16,085</a:t>
                      </a:r>
                      <a:endParaRPr lang="en-US" sz="1200" b="1" dirty="0">
                        <a:latin typeface="Microsoft Sans Serif" pitchFamily="34" charset="0"/>
                        <a:cs typeface="Microsoft Sans Serif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+1,727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+12%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Transfers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ea typeface="+mn-ea"/>
                          <a:cs typeface="Microsoft Sans Serif" pitchFamily="34" charset="0"/>
                        </a:rPr>
                        <a:t>3,179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 smtClean="0">
                          <a:latin typeface="Microsoft Sans Serif" pitchFamily="34" charset="0"/>
                          <a:cs typeface="Microsoft Sans Serif" pitchFamily="34" charset="0"/>
                        </a:rPr>
                        <a:t>3,309</a:t>
                      </a:r>
                      <a:endParaRPr lang="en-US" sz="1200" b="1" dirty="0">
                        <a:latin typeface="Microsoft Sans Serif" pitchFamily="34" charset="0"/>
                        <a:cs typeface="Microsoft Sans Serif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+130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+4%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Totals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ea typeface="+mn-ea"/>
                          <a:cs typeface="Microsoft Sans Serif" pitchFamily="34" charset="0"/>
                        </a:rPr>
                        <a:t>17,537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 smtClean="0">
                          <a:latin typeface="Microsoft Sans Serif" pitchFamily="34" charset="0"/>
                          <a:cs typeface="Microsoft Sans Serif" pitchFamily="34" charset="0"/>
                        </a:rPr>
                        <a:t>19,394</a:t>
                      </a:r>
                      <a:endParaRPr lang="en-US" sz="1200" b="1" dirty="0">
                        <a:latin typeface="Microsoft Sans Serif" pitchFamily="34" charset="0"/>
                        <a:cs typeface="Microsoft Sans Serif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+1,857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+10%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8350" name="Group 110"/>
          <p:cNvGraphicFramePr>
            <a:graphicFrameLocks noGrp="1"/>
          </p:cNvGraphicFramePr>
          <p:nvPr/>
        </p:nvGraphicFramePr>
        <p:xfrm>
          <a:off x="685800" y="4876800"/>
          <a:ext cx="7391400" cy="1348740"/>
        </p:xfrm>
        <a:graphic>
          <a:graphicData uri="http://schemas.openxmlformats.org/drawingml/2006/table">
            <a:tbl>
              <a:tblPr/>
              <a:tblGrid>
                <a:gridCol w="2743200"/>
                <a:gridCol w="1295400"/>
                <a:gridCol w="1219200"/>
                <a:gridCol w="1066800"/>
                <a:gridCol w="1066800"/>
              </a:tblGrid>
              <a:tr h="247650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Graduate Applications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4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itchFamily="34" charset="0"/>
                        <a:cs typeface="Microsoft Sans Serif" pitchFamily="34" charset="0"/>
                      </a:endParaRP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2010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Microsoft Sans Serif" pitchFamily="34" charset="0"/>
                          <a:cs typeface="Microsoft Sans Serif" pitchFamily="34" charset="0"/>
                        </a:rPr>
                        <a:t>2011</a:t>
                      </a:r>
                      <a:endParaRPr lang="en-US" sz="1200" b="1" dirty="0">
                        <a:latin typeface="Microsoft Sans Serif" pitchFamily="34" charset="0"/>
                        <a:cs typeface="Microsoft Sans Serif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#∆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%∆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25000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Fall only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ea typeface="+mn-ea"/>
                          <a:cs typeface="Microsoft Sans Serif" pitchFamily="34" charset="0"/>
                        </a:rPr>
                        <a:t>3,529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 smtClean="0">
                          <a:latin typeface="Microsoft Sans Serif" pitchFamily="34" charset="0"/>
                          <a:cs typeface="Microsoft Sans Serif" pitchFamily="34" charset="0"/>
                        </a:rPr>
                        <a:t>3,815</a:t>
                      </a:r>
                      <a:endParaRPr lang="en-US" sz="1200" b="1" dirty="0">
                        <a:latin typeface="Microsoft Sans Serif" pitchFamily="34" charset="0"/>
                        <a:cs typeface="Microsoft Sans Serif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+286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+8%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Annualized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ea typeface="+mn-ea"/>
                          <a:cs typeface="Microsoft Sans Serif" pitchFamily="34" charset="0"/>
                        </a:rPr>
                        <a:t>4,566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 smtClean="0">
                          <a:latin typeface="Microsoft Sans Serif" pitchFamily="34" charset="0"/>
                          <a:cs typeface="Microsoft Sans Serif" pitchFamily="34" charset="0"/>
                        </a:rPr>
                        <a:t>4,683</a:t>
                      </a:r>
                      <a:endParaRPr lang="en-US" sz="1200" b="1" dirty="0">
                        <a:latin typeface="Microsoft Sans Serif" pitchFamily="34" charset="0"/>
                        <a:cs typeface="Microsoft Sans Serif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+117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+3%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itchFamily="34" charset="0"/>
                          <a:cs typeface="Microsoft Sans Serif" pitchFamily="34" charset="0"/>
                        </a:rPr>
                        <a:t>* Excludes international campuses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itchFamily="34" charset="0"/>
                        <a:ea typeface="+mn-ea"/>
                        <a:cs typeface="Microsoft Sans Serif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200" b="1" dirty="0">
                        <a:latin typeface="Microsoft Sans Serif" pitchFamily="34" charset="0"/>
                        <a:cs typeface="Microsoft Sans Serif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itchFamily="34" charset="0"/>
                        <a:cs typeface="Microsoft Sans Serif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itchFamily="34" charset="0"/>
                        <a:cs typeface="Microsoft Sans Serif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304800" y="914400"/>
            <a:ext cx="7772400" cy="612775"/>
          </a:xfrm>
        </p:spPr>
        <p:txBody>
          <a:bodyPr/>
          <a:lstStyle/>
          <a:p>
            <a:r>
              <a:rPr lang="en-US" dirty="0" smtClean="0"/>
              <a:t>Record year for applications</a:t>
            </a:r>
            <a:endParaRPr lang="en-US" dirty="0"/>
          </a:p>
        </p:txBody>
      </p:sp>
      <p:sp>
        <p:nvSpPr>
          <p:cNvPr id="10" name="Rectangle 108"/>
          <p:cNvSpPr txBox="1">
            <a:spLocks/>
          </p:cNvSpPr>
          <p:nvPr/>
        </p:nvSpPr>
        <p:spPr bwMode="auto">
          <a:xfrm>
            <a:off x="533400" y="1722437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dirty="0" smtClean="0">
                <a:latin typeface="Microsoft Sans Serif" pitchFamily="34" charset="0"/>
                <a:cs typeface="Microsoft Sans Serif" pitchFamily="34" charset="0"/>
              </a:rPr>
              <a:t>Expect to exceed 25,000 applications for the first time in RIT’s history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Sans Serif" pitchFamily="34" charset="0"/>
                <a:cs typeface="Microsoft Sans Serif" pitchFamily="34" charset="0"/>
              </a:rPr>
              <a:t>Growth in applications is a key success factor</a:t>
            </a:r>
          </a:p>
          <a:p>
            <a:pPr marL="800100" lvl="1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Sans Serif" pitchFamily="34" charset="0"/>
              <a:cs typeface="Microsoft Sans Serif" pitchFamily="34" charset="0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1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Sans Serif" pitchFamily="34" charset="0"/>
              <a:cs typeface="Microsoft Sans Serif" pitchFamily="34" charset="0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1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Sans Serif" pitchFamily="34" charset="0"/>
              <a:cs typeface="Microsoft Sans Serif" pitchFamily="34" charset="0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Sans Serif" pitchFamily="34" charset="0"/>
              <a:cs typeface="Microsoft Sans Serif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304800" y="914400"/>
            <a:ext cx="7772400" cy="612775"/>
          </a:xfrm>
        </p:spPr>
        <p:txBody>
          <a:bodyPr/>
          <a:lstStyle/>
          <a:p>
            <a:r>
              <a:rPr lang="en-US" dirty="0" smtClean="0"/>
              <a:t>Freshmen Deposit Comparisons </a:t>
            </a:r>
            <a:endParaRPr lang="en-US" dirty="0"/>
          </a:p>
        </p:txBody>
      </p:sp>
      <p:sp>
        <p:nvSpPr>
          <p:cNvPr id="10" name="Rectangle 108"/>
          <p:cNvSpPr txBox="1">
            <a:spLocks/>
          </p:cNvSpPr>
          <p:nvPr/>
        </p:nvSpPr>
        <p:spPr bwMode="auto">
          <a:xfrm>
            <a:off x="533400" y="1722437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dirty="0" smtClean="0">
                <a:latin typeface="Microsoft Sans Serif" pitchFamily="34" charset="0"/>
                <a:cs typeface="Microsoft Sans Serif" pitchFamily="34" charset="0"/>
              </a:rPr>
              <a:t>Projected (7 College +)</a:t>
            </a:r>
          </a:p>
          <a:p>
            <a:pPr marL="800100" lvl="1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Sans Serif" pitchFamily="34" charset="0"/>
                <a:cs typeface="Microsoft Sans Serif" pitchFamily="34" charset="0"/>
              </a:rPr>
              <a:t>2,504</a:t>
            </a:r>
            <a:r>
              <a:rPr kumimoji="0" lang="en-US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Sans Serif" pitchFamily="34" charset="0"/>
                <a:cs typeface="Microsoft Sans Serif" pitchFamily="34" charset="0"/>
              </a:rPr>
              <a:t> vs. 2,463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Microsoft Sans Serif" pitchFamily="34" charset="0"/>
                <a:cs typeface="Microsoft Sans Serif" pitchFamily="34" charset="0"/>
              </a:rPr>
              <a:t>May 1 Comparison (7 College +)</a:t>
            </a:r>
          </a:p>
          <a:p>
            <a:pPr marL="800100" lvl="1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Sans Serif" pitchFamily="34" charset="0"/>
                <a:cs typeface="Microsoft Sans Serif" pitchFamily="34" charset="0"/>
              </a:rPr>
              <a:t>2,506 vs. 2,463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Microsoft Sans Serif" pitchFamily="34" charset="0"/>
                <a:cs typeface="Microsoft Sans Serif" pitchFamily="34" charset="0"/>
              </a:rPr>
              <a:t>May 1 Comparison (including NTID)</a:t>
            </a:r>
          </a:p>
          <a:p>
            <a:pPr marL="800100" lvl="1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Microsoft Sans Serif" pitchFamily="34" charset="0"/>
                <a:cs typeface="Microsoft Sans Serif" pitchFamily="34" charset="0"/>
              </a:rPr>
              <a:t>2,727 vs. 2,642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00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Sans Serif" pitchFamily="34" charset="0"/>
              <a:cs typeface="Microsoft Sans Serif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Microsoft Sans Serif" pitchFamily="34" charset="0"/>
                <a:cs typeface="Microsoft Sans Serif" pitchFamily="34" charset="0"/>
              </a:rPr>
              <a:t>Selectivity </a:t>
            </a:r>
          </a:p>
          <a:p>
            <a:pPr marL="800100" lvl="1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Sans Serif" pitchFamily="34" charset="0"/>
                <a:cs typeface="Microsoft Sans Serif" pitchFamily="34" charset="0"/>
              </a:rPr>
              <a:t>Projected admit rate will decrease by 1.5 percentage points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Microsoft Sans Serif" pitchFamily="34" charset="0"/>
                <a:cs typeface="Microsoft Sans Serif" pitchFamily="34" charset="0"/>
              </a:rPr>
              <a:t>Yield</a:t>
            </a:r>
          </a:p>
          <a:p>
            <a:pPr marL="800100" lvl="1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Sans Serif" pitchFamily="34" charset="0"/>
                <a:cs typeface="Microsoft Sans Serif" pitchFamily="34" charset="0"/>
              </a:rPr>
              <a:t>Planned for yield drop of approximately 1.5%; actual of 1.52%</a:t>
            </a:r>
          </a:p>
          <a:p>
            <a:pPr marL="800100" lvl="1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Sans Serif" pitchFamily="34" charset="0"/>
              <a:cs typeface="Microsoft Sans Serif" pitchFamily="34" charset="0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1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Sans Serif" pitchFamily="34" charset="0"/>
              <a:cs typeface="Microsoft Sans Serif" pitchFamily="34" charset="0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1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Sans Serif" pitchFamily="34" charset="0"/>
              <a:cs typeface="Microsoft Sans Serif" pitchFamily="34" charset="0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Sans Serif" pitchFamily="34" charset="0"/>
              <a:cs typeface="Microsoft Sans Serif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/>
          <p:cNvSpPr>
            <a:spLocks noGrp="1"/>
          </p:cNvSpPr>
          <p:nvPr>
            <p:ph type="title" idx="4294967295"/>
          </p:nvPr>
        </p:nvSpPr>
        <p:spPr>
          <a:xfrm>
            <a:off x="342900" y="990600"/>
            <a:ext cx="8534400" cy="533400"/>
          </a:xfrm>
        </p:spPr>
        <p:txBody>
          <a:bodyPr/>
          <a:lstStyle/>
          <a:p>
            <a:r>
              <a:rPr lang="en-US" dirty="0" smtClean="0"/>
              <a:t>Preliminary Freshman Class Profile</a:t>
            </a:r>
          </a:p>
        </p:txBody>
      </p:sp>
      <p:sp>
        <p:nvSpPr>
          <p:cNvPr id="7" name="Rectangle 3"/>
          <p:cNvSpPr txBox="1">
            <a:spLocks/>
          </p:cNvSpPr>
          <p:nvPr/>
        </p:nvSpPr>
        <p:spPr bwMode="auto">
          <a:xfrm>
            <a:off x="533400" y="1752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81000" marR="0" lvl="0" indent="-381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t>Class grows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t> by 1.8%</a:t>
            </a:r>
          </a:p>
          <a:p>
            <a:pPr marL="381000" marR="0" lvl="0" indent="-381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2000" baseline="0" dirty="0" smtClean="0">
                <a:latin typeface="Microsoft Sans Serif" pitchFamily="34" charset="0"/>
                <a:cs typeface="Microsoft Sans Serif" pitchFamily="34" charset="0"/>
              </a:rPr>
              <a:t>Class</a:t>
            </a:r>
            <a:r>
              <a:rPr lang="en-US" sz="2000" dirty="0" smtClean="0">
                <a:latin typeface="Microsoft Sans Serif" pitchFamily="34" charset="0"/>
                <a:cs typeface="Microsoft Sans Serif" pitchFamily="34" charset="0"/>
              </a:rPr>
              <a:t> composition changes</a:t>
            </a:r>
          </a:p>
          <a:p>
            <a:pPr marL="838200" lvl="1" indent="-381000">
              <a:spcBef>
                <a:spcPct val="20000"/>
              </a:spcBef>
              <a:buFont typeface="Arial" charset="0"/>
              <a:buChar char="•"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t>Non-NYS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t> 	+6% (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t>51%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t> non-NYS)</a:t>
            </a:r>
          </a:p>
          <a:p>
            <a:pPr marL="838200" lvl="1" indent="-381000">
              <a:spcBef>
                <a:spcPct val="20000"/>
              </a:spcBef>
              <a:buFont typeface="Arial" charset="0"/>
              <a:buChar char="•"/>
            </a:pPr>
            <a:r>
              <a:rPr lang="en-US" baseline="0" dirty="0" smtClean="0">
                <a:latin typeface="Microsoft Sans Serif" pitchFamily="34" charset="0"/>
                <a:cs typeface="Microsoft Sans Serif" pitchFamily="34" charset="0"/>
              </a:rPr>
              <a:t>Women</a:t>
            </a:r>
            <a:r>
              <a:rPr lang="en-US" dirty="0" smtClean="0">
                <a:latin typeface="Microsoft Sans Serif" pitchFamily="34" charset="0"/>
                <a:cs typeface="Microsoft Sans Serif" pitchFamily="34" charset="0"/>
              </a:rPr>
              <a:t> 		+7%</a:t>
            </a:r>
          </a:p>
          <a:p>
            <a:pPr marL="838200" lvl="1" indent="-3810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>
                <a:latin typeface="Microsoft Sans Serif" pitchFamily="34" charset="0"/>
                <a:cs typeface="Microsoft Sans Serif" pitchFamily="34" charset="0"/>
              </a:rPr>
              <a:t>AALANA		+6%</a:t>
            </a:r>
          </a:p>
          <a:p>
            <a:pPr marL="838200" lvl="1" indent="-3810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>
                <a:latin typeface="Microsoft Sans Serif" pitchFamily="34" charset="0"/>
                <a:cs typeface="Microsoft Sans Serif" pitchFamily="34" charset="0"/>
              </a:rPr>
              <a:t>Asian American	+30%</a:t>
            </a:r>
          </a:p>
          <a:p>
            <a:pPr marL="838200" lvl="1" indent="-3810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>
                <a:latin typeface="Microsoft Sans Serif" pitchFamily="34" charset="0"/>
                <a:cs typeface="Microsoft Sans Serif" pitchFamily="34" charset="0"/>
              </a:rPr>
              <a:t>Children of alumni	+17%</a:t>
            </a:r>
          </a:p>
          <a:p>
            <a:pPr marL="838200" lvl="1" indent="-3810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>
                <a:latin typeface="Microsoft Sans Serif" pitchFamily="34" charset="0"/>
                <a:cs typeface="Microsoft Sans Serif" pitchFamily="34" charset="0"/>
              </a:rPr>
              <a:t>International FR	+65%</a:t>
            </a:r>
          </a:p>
          <a:p>
            <a:pPr marL="838200" lvl="1" indent="-3810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>
                <a:latin typeface="Microsoft Sans Serif" pitchFamily="34" charset="0"/>
                <a:cs typeface="Microsoft Sans Serif" pitchFamily="34" charset="0"/>
              </a:rPr>
              <a:t>2 score SAT	+12 points</a:t>
            </a:r>
          </a:p>
          <a:p>
            <a:pPr marL="381000" indent="-3810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>
                <a:latin typeface="Microsoft Sans Serif" pitchFamily="34" charset="0"/>
                <a:cs typeface="Microsoft Sans Serif" pitchFamily="34" charset="0"/>
              </a:rPr>
              <a:t>All colleges are close to plan</a:t>
            </a:r>
          </a:p>
          <a:p>
            <a:pPr marL="838200" lvl="1" indent="-381000">
              <a:spcBef>
                <a:spcPct val="20000"/>
              </a:spcBef>
              <a:buFont typeface="Arial" charset="0"/>
              <a:buChar char="•"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  <a:p>
            <a:pPr marL="8001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/>
          </p:cNvSpPr>
          <p:nvPr>
            <p:ph type="title" idx="4294967295"/>
          </p:nvPr>
        </p:nvSpPr>
        <p:spPr>
          <a:xfrm>
            <a:off x="228600" y="990600"/>
            <a:ext cx="8229600" cy="533400"/>
          </a:xfrm>
        </p:spPr>
        <p:txBody>
          <a:bodyPr/>
          <a:lstStyle/>
          <a:p>
            <a:r>
              <a:rPr lang="en-US" dirty="0" smtClean="0"/>
              <a:t>Transfer Outlook</a:t>
            </a:r>
          </a:p>
        </p:txBody>
      </p:sp>
      <p:sp>
        <p:nvSpPr>
          <p:cNvPr id="56525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dirty="0" smtClean="0"/>
              <a:t>Applications: 	+8%</a:t>
            </a:r>
          </a:p>
          <a:p>
            <a:r>
              <a:rPr lang="en-US" dirty="0" smtClean="0"/>
              <a:t>Acceptance rate to date = 27.4%</a:t>
            </a:r>
          </a:p>
          <a:p>
            <a:pPr lvl="1"/>
            <a:r>
              <a:rPr lang="en-US" dirty="0" smtClean="0"/>
              <a:t>Rate will grow to 50%</a:t>
            </a:r>
          </a:p>
          <a:p>
            <a:r>
              <a:rPr lang="en-US" dirty="0" smtClean="0"/>
              <a:t>45% of deposits expected after May 1</a:t>
            </a:r>
          </a:p>
          <a:p>
            <a:r>
              <a:rPr lang="en-US" dirty="0" smtClean="0"/>
              <a:t>Currently 356 with goal of 700+</a:t>
            </a:r>
          </a:p>
          <a:p>
            <a:pPr lvl="1"/>
            <a:r>
              <a:rPr lang="en-US" dirty="0" smtClean="0"/>
              <a:t>Women currently 40% of deposits</a:t>
            </a:r>
          </a:p>
          <a:p>
            <a:pPr lvl="1"/>
            <a:r>
              <a:rPr lang="en-US" dirty="0" smtClean="0"/>
              <a:t>More in-state and regional than freshmen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298" name="Rectangle 2"/>
          <p:cNvSpPr>
            <a:spLocks noGrp="1"/>
          </p:cNvSpPr>
          <p:nvPr>
            <p:ph type="title" idx="4294967295"/>
          </p:nvPr>
        </p:nvSpPr>
        <p:spPr>
          <a:xfrm>
            <a:off x="304800" y="990600"/>
            <a:ext cx="8229600" cy="533400"/>
          </a:xfrm>
        </p:spPr>
        <p:txBody>
          <a:bodyPr/>
          <a:lstStyle/>
          <a:p>
            <a:r>
              <a:rPr lang="en-US" dirty="0" smtClean="0"/>
              <a:t>Graduate Outlook</a:t>
            </a:r>
          </a:p>
        </p:txBody>
      </p:sp>
      <p:sp>
        <p:nvSpPr>
          <p:cNvPr id="56729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dirty="0" smtClean="0"/>
              <a:t>Applications: 	+8%</a:t>
            </a:r>
          </a:p>
          <a:p>
            <a:r>
              <a:rPr lang="en-US" dirty="0" smtClean="0"/>
              <a:t>Acceptance rate: currently 43.1%</a:t>
            </a:r>
          </a:p>
          <a:p>
            <a:r>
              <a:rPr lang="en-US" dirty="0" smtClean="0"/>
              <a:t>Current deposits = 529 with goal of 1,190</a:t>
            </a:r>
          </a:p>
          <a:p>
            <a:r>
              <a:rPr lang="en-US" dirty="0" smtClean="0"/>
              <a:t>50% of commitments expected after May 1</a:t>
            </a:r>
          </a:p>
          <a:p>
            <a:r>
              <a:rPr lang="en-US" dirty="0" smtClean="0"/>
              <a:t>Heavily global</a:t>
            </a:r>
          </a:p>
          <a:p>
            <a:r>
              <a:rPr lang="en-US" dirty="0" smtClean="0"/>
              <a:t>Fragile in this economic climate</a:t>
            </a:r>
          </a:p>
          <a:p>
            <a:r>
              <a:rPr lang="en-US" dirty="0" smtClean="0"/>
              <a:t>Global pervasiveness of economic impact is greater than prior recessions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22" name="Rectangle 2"/>
          <p:cNvSpPr>
            <a:spLocks noGrp="1"/>
          </p:cNvSpPr>
          <p:nvPr>
            <p:ph type="title" idx="4294967295"/>
          </p:nvPr>
        </p:nvSpPr>
        <p:spPr>
          <a:xfrm>
            <a:off x="304800" y="990600"/>
            <a:ext cx="8229600" cy="533400"/>
          </a:xfrm>
        </p:spPr>
        <p:txBody>
          <a:bodyPr/>
          <a:lstStyle/>
          <a:p>
            <a:r>
              <a:rPr lang="en-US" dirty="0" smtClean="0"/>
              <a:t>Summary</a:t>
            </a:r>
          </a:p>
        </p:txBody>
      </p:sp>
      <p:sp>
        <p:nvSpPr>
          <p:cNvPr id="568323" name="Rectangle 3"/>
          <p:cNvSpPr>
            <a:spLocks noGrp="1"/>
          </p:cNvSpPr>
          <p:nvPr>
            <p:ph type="body" idx="4294967295"/>
          </p:nvPr>
        </p:nvSpPr>
        <p:spPr>
          <a:xfrm>
            <a:off x="381000" y="1570037"/>
            <a:ext cx="8229600" cy="4983163"/>
          </a:xfrm>
        </p:spPr>
        <p:txBody>
          <a:bodyPr/>
          <a:lstStyle/>
          <a:p>
            <a:r>
              <a:rPr lang="en-US" dirty="0" smtClean="0"/>
              <a:t>Summer remains critically important to maintaining freshmen and grow transfer and graduate </a:t>
            </a:r>
          </a:p>
          <a:p>
            <a:r>
              <a:rPr lang="en-US" dirty="0" smtClean="0"/>
              <a:t>While outlook for fall is good; we must avoid complacency</a:t>
            </a:r>
          </a:p>
          <a:p>
            <a:pPr lvl="1"/>
            <a:r>
              <a:rPr lang="en-US" dirty="0" smtClean="0"/>
              <a:t>Competition</a:t>
            </a:r>
          </a:p>
          <a:p>
            <a:pPr lvl="1"/>
            <a:r>
              <a:rPr lang="en-US" dirty="0" smtClean="0"/>
              <a:t>Economic impact and resulting uncertainty</a:t>
            </a:r>
          </a:p>
          <a:p>
            <a:pPr lvl="1"/>
            <a:r>
              <a:rPr lang="en-US" dirty="0" smtClean="0"/>
              <a:t>Upcoming demographic challenge</a:t>
            </a:r>
          </a:p>
          <a:p>
            <a:r>
              <a:rPr lang="en-US" dirty="0" smtClean="0"/>
              <a:t>Retention indicators for fall are positive</a:t>
            </a:r>
          </a:p>
          <a:p>
            <a:r>
              <a:rPr lang="en-US" dirty="0" smtClean="0"/>
              <a:t>Current initiatives</a:t>
            </a:r>
          </a:p>
          <a:p>
            <a:pPr lvl="1"/>
            <a:r>
              <a:rPr lang="en-US" dirty="0" smtClean="0"/>
              <a:t>Coordinated effort to avoid erosion of those committed to attend</a:t>
            </a:r>
          </a:p>
          <a:p>
            <a:pPr lvl="1"/>
            <a:r>
              <a:rPr lang="en-US" dirty="0" smtClean="0"/>
              <a:t>Interdivisional effort underway to assist current students</a:t>
            </a:r>
          </a:p>
          <a:p>
            <a:pPr lvl="1"/>
            <a:r>
              <a:rPr lang="en-US" dirty="0" smtClean="0"/>
              <a:t>Refocus on transfer markets</a:t>
            </a:r>
          </a:p>
          <a:p>
            <a:r>
              <a:rPr lang="en-US" dirty="0" smtClean="0"/>
              <a:t>Brand enhancement campaign is underway</a:t>
            </a:r>
          </a:p>
          <a:p>
            <a:pPr lvl="1"/>
            <a:r>
              <a:rPr lang="en-US" dirty="0" smtClean="0"/>
              <a:t>An important factor in the future given the need to grow</a:t>
            </a:r>
          </a:p>
          <a:p>
            <a:r>
              <a:rPr lang="en-US" dirty="0" smtClean="0"/>
              <a:t>Thanks to the entire community!</a:t>
            </a:r>
          </a:p>
          <a:p>
            <a:pPr>
              <a:buFont typeface="Arial" charset="0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2_Office Theme">
      <a:majorFont>
        <a:latin typeface="Franklin Gothic Medium"/>
        <a:ea typeface=""/>
        <a:cs typeface="Times New Roman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9361</TotalTime>
  <Words>1071</Words>
  <Application>Microsoft Office PowerPoint</Application>
  <PresentationFormat>On-screen Show (4:3)</PresentationFormat>
  <Paragraphs>350</Paragraphs>
  <Slides>19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2_Office Theme</vt:lpstr>
      <vt:lpstr>Institute Council  Fall Enrollment Update </vt:lpstr>
      <vt:lpstr>Slide 2</vt:lpstr>
      <vt:lpstr>Slide 3</vt:lpstr>
      <vt:lpstr>Institutional Goals</vt:lpstr>
      <vt:lpstr>Context</vt:lpstr>
      <vt:lpstr>The Power of 1: High stakes at the margin</vt:lpstr>
      <vt:lpstr>Fall Outlook:  Goals &amp; Indicators of Progress</vt:lpstr>
      <vt:lpstr>Projections</vt:lpstr>
      <vt:lpstr>Fall 2011 Projections</vt:lpstr>
      <vt:lpstr>Fall 2011 Projections</vt:lpstr>
      <vt:lpstr>Adjustments for 20111 budget planning</vt:lpstr>
      <vt:lpstr>Fall 2011 Recruitment Outlook</vt:lpstr>
      <vt:lpstr>Record year for applications (as of May 1)</vt:lpstr>
      <vt:lpstr>Record year for applications</vt:lpstr>
      <vt:lpstr>Freshmen Deposit Comparisons </vt:lpstr>
      <vt:lpstr>Preliminary Freshman Class Profile</vt:lpstr>
      <vt:lpstr>Transfer Outlook</vt:lpstr>
      <vt:lpstr>Graduate Outlook</vt:lpstr>
      <vt:lpstr>Summary</vt:lpstr>
    </vt:vector>
  </TitlesOfParts>
  <Company>RIT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Daniel R. Shelley</dc:creator>
  <cp:lastModifiedBy>mkhpro</cp:lastModifiedBy>
  <cp:revision>1395</cp:revision>
  <dcterms:created xsi:type="dcterms:W3CDTF">2007-10-30T17:12:26Z</dcterms:created>
  <dcterms:modified xsi:type="dcterms:W3CDTF">2011-09-06T16:31:54Z</dcterms:modified>
</cp:coreProperties>
</file>